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9805D5-D8AD-4549-A8F6-B6C6083996BD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21795BC-2EA5-41CE-9DFB-D714002F456F}" type="datetimeFigureOut">
              <a:rPr lang="tr-TR" smtClean="0"/>
              <a:t>10.07.2015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tace@itu.edu.tr" TargetMode="External"/><Relationship Id="rId2" Type="http://schemas.openxmlformats.org/officeDocument/2006/relationships/hyperlink" Target="mailto:onbaslis@it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543800" cy="1225823"/>
          </a:xfrm>
        </p:spPr>
        <p:txBody>
          <a:bodyPr>
            <a:normAutofit/>
          </a:bodyPr>
          <a:lstStyle/>
          <a:p>
            <a:r>
              <a:rPr lang="tr-TR" sz="4400" dirty="0"/>
              <a:t>İTÜ Fen Bilimleri </a:t>
            </a:r>
            <a:r>
              <a:rPr lang="tr-TR" sz="4400" dirty="0" smtClean="0"/>
              <a:t>Enstitüsü</a:t>
            </a:r>
            <a:endParaRPr lang="tr-TR" sz="44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232848" cy="1473200"/>
          </a:xfrm>
        </p:spPr>
        <p:txBody>
          <a:bodyPr>
            <a:noAutofit/>
          </a:bodyPr>
          <a:lstStyle/>
          <a:p>
            <a:r>
              <a:rPr lang="tr-TR" sz="44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İş </a:t>
            </a:r>
            <a:r>
              <a:rPr lang="tr-TR" sz="44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Sağlığı ve Güvenliği 2. Öğretim </a:t>
            </a:r>
            <a:r>
              <a:rPr lang="tr-TR" sz="44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Tezsiz Yüksek </a:t>
            </a:r>
            <a:r>
              <a:rPr lang="tr-TR" sz="44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Lisans </a:t>
            </a:r>
            <a:r>
              <a:rPr lang="tr-TR" sz="44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Programı</a:t>
            </a:r>
            <a:endParaRPr lang="tr-TR" sz="4400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45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İş Sağlığı ve Güvenliği 2. Öğretim Tezsiz Yüksek Lisans </a:t>
            </a:r>
            <a:r>
              <a:rPr lang="tr-TR" b="1" dirty="0" smtClean="0"/>
              <a:t>Programı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4536504"/>
          </a:xfrm>
        </p:spPr>
        <p:txBody>
          <a:bodyPr/>
          <a:lstStyle/>
          <a:p>
            <a:r>
              <a:rPr lang="tr-TR" b="1" dirty="0"/>
              <a:t>Anabilim Dalı Başkanı: </a:t>
            </a:r>
          </a:p>
          <a:p>
            <a:pPr marL="0" indent="0">
              <a:buNone/>
            </a:pPr>
            <a:r>
              <a:rPr lang="tr-TR" dirty="0"/>
              <a:t>Doç. Dr. Şule Itır SATOĞLU, </a:t>
            </a:r>
            <a:r>
              <a:rPr lang="tr-TR" u="sng" dirty="0">
                <a:hlinkClick r:id="rId2"/>
              </a:rPr>
              <a:t>onbaslis@itu.edu.tr</a:t>
            </a:r>
            <a:endParaRPr lang="tr-TR" dirty="0"/>
          </a:p>
          <a:p>
            <a:r>
              <a:rPr lang="tr-TR" b="1" dirty="0"/>
              <a:t>Program Koordinatörü:</a:t>
            </a:r>
          </a:p>
          <a:p>
            <a:pPr marL="0" indent="0">
              <a:buNone/>
            </a:pPr>
            <a:r>
              <a:rPr lang="tr-TR" dirty="0"/>
              <a:t>Doç. Dr. Esra Ataç BAŞ, </a:t>
            </a:r>
            <a:r>
              <a:rPr lang="tr-TR" u="sng" dirty="0">
                <a:hlinkClick r:id="rId3"/>
              </a:rPr>
              <a:t>atace@itu.edu.tr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89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Programın </a:t>
            </a:r>
            <a:r>
              <a:rPr lang="tr-TR" dirty="0" err="1" smtClean="0"/>
              <a:t>Özgörüsü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Programın </a:t>
            </a:r>
            <a:r>
              <a:rPr lang="tr-TR" dirty="0" err="1"/>
              <a:t>özgörüsü</a:t>
            </a:r>
            <a:r>
              <a:rPr lang="tr-TR" dirty="0"/>
              <a:t> (vizyonu), İstanbul Teknik Üniversitesi temel stratejileri bağlamında, </a:t>
            </a:r>
            <a:r>
              <a:rPr lang="tr-TR" dirty="0" smtClean="0"/>
              <a:t>iş sağlığı </a:t>
            </a:r>
            <a:r>
              <a:rPr lang="tr-TR" dirty="0"/>
              <a:t>ve güvenliği alanında uluslararası düzeyde bilimsel çalışmalar yapabilecek, </a:t>
            </a:r>
            <a:r>
              <a:rPr lang="tr-TR" dirty="0" smtClean="0"/>
              <a:t>ulusal gerçeklerin </a:t>
            </a:r>
            <a:r>
              <a:rPr lang="tr-TR" dirty="0"/>
              <a:t>bilincinde, Türkiye ve dünyadaki kuramsal ve teknolojik gelişmelere açık, </a:t>
            </a:r>
            <a:r>
              <a:rPr lang="tr-TR" dirty="0" smtClean="0"/>
              <a:t>yaratıcı düşünebilen </a:t>
            </a:r>
            <a:r>
              <a:rPr lang="tr-TR" dirty="0"/>
              <a:t>iş güvenliği yüksek mühendislerini yetiştirmede öncü olmaktır.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62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Programın </a:t>
            </a:r>
            <a:r>
              <a:rPr lang="tr-TR" dirty="0" err="1" smtClean="0"/>
              <a:t>Özgörevi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Programın </a:t>
            </a:r>
            <a:r>
              <a:rPr lang="tr-TR" dirty="0" err="1"/>
              <a:t>özgörevi</a:t>
            </a:r>
            <a:r>
              <a:rPr lang="tr-TR" dirty="0"/>
              <a:t> (misyonu), </a:t>
            </a:r>
            <a:r>
              <a:rPr lang="tr-TR" dirty="0" smtClean="0"/>
              <a:t>disiplinler arası </a:t>
            </a:r>
            <a:r>
              <a:rPr lang="tr-TR" dirty="0"/>
              <a:t>bir alan olan iş sağlığı ve </a:t>
            </a:r>
            <a:r>
              <a:rPr lang="tr-TR" dirty="0" smtClean="0"/>
              <a:t>güvenliği yönetiminde</a:t>
            </a:r>
            <a:r>
              <a:rPr lang="tr-TR" dirty="0"/>
              <a:t>, öğrencileri işletmelerde liderlik </a:t>
            </a:r>
            <a:r>
              <a:rPr lang="tr-TR" dirty="0" smtClean="0"/>
              <a:t>yapacak </a:t>
            </a:r>
            <a:r>
              <a:rPr lang="tr-TR" dirty="0"/>
              <a:t>iş güvenliği yöneticileri </a:t>
            </a:r>
            <a:r>
              <a:rPr lang="tr-TR" dirty="0" smtClean="0"/>
              <a:t>olarak yetiştirmek</a:t>
            </a:r>
            <a:r>
              <a:rPr lang="tr-TR" dirty="0"/>
              <a:t>, bu alanın gerektirdiği bilgi ve becerilerle donatılmış mesleki etik bilincine </a:t>
            </a:r>
            <a:r>
              <a:rPr lang="tr-TR" dirty="0" smtClean="0"/>
              <a:t>sahip mezunlar </a:t>
            </a:r>
            <a:r>
              <a:rPr lang="tr-TR" dirty="0"/>
              <a:t>yetiştirmek ve ulusal/uluslararası düzeyde konusunda lider kurumlarla </a:t>
            </a:r>
            <a:r>
              <a:rPr lang="tr-TR" dirty="0" smtClean="0"/>
              <a:t>işbirliğine dayalı </a:t>
            </a:r>
            <a:r>
              <a:rPr lang="tr-TR" dirty="0"/>
              <a:t>araştırma faaliyetlerinde bulunmaktır.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9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Gerekli </a:t>
            </a:r>
            <a:r>
              <a:rPr lang="sv-SE" b="1" dirty="0" smtClean="0"/>
              <a:t>Toplam </a:t>
            </a:r>
            <a:r>
              <a:rPr lang="sv-SE" b="1" dirty="0"/>
              <a:t>Kredi </a:t>
            </a:r>
            <a:r>
              <a:rPr lang="sv-SE" b="1" dirty="0" smtClean="0"/>
              <a:t>Sayısı</a:t>
            </a:r>
            <a:r>
              <a:rPr lang="tr-TR" b="1" dirty="0" smtClean="0"/>
              <a:t>-Zorunlu  &amp; Seçmeli </a:t>
            </a:r>
            <a:r>
              <a:rPr lang="tr-TR" b="1" dirty="0"/>
              <a:t>Dersler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1988840"/>
            <a:ext cx="7408333" cy="3450696"/>
          </a:xfrm>
        </p:spPr>
        <p:txBody>
          <a:bodyPr>
            <a:normAutofit/>
          </a:bodyPr>
          <a:lstStyle/>
          <a:p>
            <a:r>
              <a:rPr lang="tr-TR" dirty="0" smtClean="0"/>
              <a:t>İkinci </a:t>
            </a:r>
            <a:r>
              <a:rPr lang="tr-TR" dirty="0"/>
              <a:t>Öğretim Tezsiz Yüksek Lisans </a:t>
            </a:r>
            <a:r>
              <a:rPr lang="tr-TR" dirty="0" smtClean="0"/>
              <a:t>Programında </a:t>
            </a:r>
            <a:r>
              <a:rPr lang="tr-TR" dirty="0"/>
              <a:t>alınması gereken </a:t>
            </a:r>
            <a:r>
              <a:rPr lang="tr-TR" dirty="0" smtClean="0"/>
              <a:t>kredi sayısı toplam 36 kredidir.</a:t>
            </a:r>
          </a:p>
          <a:p>
            <a:r>
              <a:rPr lang="tr-TR" dirty="0" smtClean="0"/>
              <a:t>Her dersin kredisi:  3 kredi </a:t>
            </a:r>
          </a:p>
          <a:p>
            <a:r>
              <a:rPr lang="tr-TR" dirty="0"/>
              <a:t>Bu derslerin % 50’si zorunlu ders olmak zorundadır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Ayrıca bir kredisiz, Uygulama (Bitirme) Projesi’nin tamamlanması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Planı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20880" cy="527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0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203</Words>
  <Application>Microsoft Office PowerPoint</Application>
  <PresentationFormat>Ekran Gösterisi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Bitişiklik</vt:lpstr>
      <vt:lpstr>İTÜ Fen Bilimleri Enstitüsü</vt:lpstr>
      <vt:lpstr>İş Sağlığı ve Güvenliği 2. Öğretim Tezsiz Yüksek Lisans Programı</vt:lpstr>
      <vt:lpstr>Programın Özgörüsü</vt:lpstr>
      <vt:lpstr>Programın Özgörevi </vt:lpstr>
      <vt:lpstr>Gerekli Toplam Kredi Sayısı-Zorunlu  &amp; Seçmeli Dersler</vt:lpstr>
      <vt:lpstr>Ders Planı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İTÜ Fen Bilimleri Enstitüsü</dc:title>
  <dc:creator>hp</dc:creator>
  <cp:lastModifiedBy>hp</cp:lastModifiedBy>
  <cp:revision>5</cp:revision>
  <dcterms:created xsi:type="dcterms:W3CDTF">2015-07-10T10:24:04Z</dcterms:created>
  <dcterms:modified xsi:type="dcterms:W3CDTF">2015-07-10T10:44:36Z</dcterms:modified>
</cp:coreProperties>
</file>